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handoutMasterIdLst>
    <p:handoutMasterId r:id="rId18"/>
  </p:handoutMasterIdLst>
  <p:sldIdLst>
    <p:sldId id="256" r:id="rId2"/>
    <p:sldId id="257" r:id="rId3"/>
    <p:sldId id="258" r:id="rId4"/>
    <p:sldId id="262" r:id="rId5"/>
    <p:sldId id="264" r:id="rId6"/>
    <p:sldId id="265" r:id="rId7"/>
    <p:sldId id="266" r:id="rId8"/>
    <p:sldId id="271" r:id="rId9"/>
    <p:sldId id="272" r:id="rId10"/>
    <p:sldId id="273" r:id="rId11"/>
    <p:sldId id="274" r:id="rId12"/>
    <p:sldId id="275" r:id="rId13"/>
    <p:sldId id="267" r:id="rId14"/>
    <p:sldId id="268" r:id="rId15"/>
    <p:sldId id="263" r:id="rId16"/>
  </p:sldIdLst>
  <p:sldSz cx="15240000" cy="889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2800">
          <p15:clr>
            <a:srgbClr val="A4A3A4"/>
          </p15:clr>
        </p15:guide>
        <p15:guide id="2" pos="48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4656"/>
  </p:normalViewPr>
  <p:slideViewPr>
    <p:cSldViewPr>
      <p:cViewPr varScale="1">
        <p:scale>
          <a:sx n="67" d="100"/>
          <a:sy n="67" d="100"/>
        </p:scale>
        <p:origin x="228" y="66"/>
      </p:cViewPr>
      <p:guideLst>
        <p:guide orient="horz" pos="2800"/>
        <p:guide pos="480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9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746AA-6874-D149-B537-66015B105EF5}" type="datetimeFigureOut">
              <a:rPr kumimoji="1" lang="zh-CN" altLang="en-US" smtClean="0"/>
              <a:t>2017/9/4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977F2-6906-A043-962C-4ACF7E5142C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0383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tiff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034312" y="1606771"/>
            <a:ext cx="9171376" cy="2893881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3034312" y="4578563"/>
            <a:ext cx="9171376" cy="990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3034312" y="5747246"/>
            <a:ext cx="9171376" cy="41182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00">
                <a:latin typeface="+mn-lt"/>
                <a:ea typeface="+mn-ea"/>
                <a:cs typeface="+mn-cs"/>
                <a:sym typeface="Helvetica"/>
              </a:defRPr>
            </a:lvl1pPr>
            <a:lvl2pPr marL="6914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2pPr>
            <a:lvl3pPr marL="11359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3pPr>
            <a:lvl4pPr marL="15804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4pPr>
            <a:lvl5pPr marL="20249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3"/>
          </p:nvPr>
        </p:nvSpPr>
        <p:spPr>
          <a:xfrm>
            <a:off x="3034312" y="3861942"/>
            <a:ext cx="9171377" cy="698644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/>
            </a:pPr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1921281" y="170961"/>
            <a:ext cx="11397438" cy="8548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3329266" y="727475"/>
            <a:ext cx="8570339" cy="51867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3034312" y="6058894"/>
            <a:ext cx="9171376" cy="1246597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3034312" y="7350010"/>
            <a:ext cx="9171376" cy="99059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7450584" y="8273825"/>
            <a:ext cx="327702" cy="3303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3034312" y="2998059"/>
            <a:ext cx="9171376" cy="289388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7809214" y="727475"/>
            <a:ext cx="4674731" cy="7212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2756055" y="727475"/>
            <a:ext cx="4674731" cy="3494920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2756055" y="4344827"/>
            <a:ext cx="4674731" cy="359509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sz="half" idx="1"/>
          </p:nvPr>
        </p:nvSpPr>
        <p:spPr>
          <a:xfrm>
            <a:off x="2756055" y="2452673"/>
            <a:ext cx="9727891" cy="550950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7809214" y="2452673"/>
            <a:ext cx="4674731" cy="550950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2756055" y="2452673"/>
            <a:ext cx="4674731" cy="5509505"/>
          </a:xfrm>
          <a:prstGeom prst="rect">
            <a:avLst/>
          </a:prstGeom>
        </p:spPr>
        <p:txBody>
          <a:bodyPr/>
          <a:lstStyle>
            <a:lvl1pPr marL="293913" indent="-293913">
              <a:spcBef>
                <a:spcPts val="2900"/>
              </a:spcBef>
              <a:defRPr sz="2400"/>
            </a:lvl1pPr>
            <a:lvl2pPr marL="636813" indent="-293913">
              <a:spcBef>
                <a:spcPts val="2900"/>
              </a:spcBef>
              <a:defRPr sz="2400"/>
            </a:lvl2pPr>
            <a:lvl3pPr marL="979714" indent="-293913">
              <a:spcBef>
                <a:spcPts val="2900"/>
              </a:spcBef>
              <a:defRPr sz="2400"/>
            </a:lvl3pPr>
            <a:lvl4pPr marL="1322614" indent="-293914">
              <a:spcBef>
                <a:spcPts val="2900"/>
              </a:spcBef>
              <a:defRPr sz="2400"/>
            </a:lvl4pPr>
            <a:lvl5pPr marL="1665514" indent="-293914">
              <a:spcBef>
                <a:spcPts val="2900"/>
              </a:spcBef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2756055" y="1283991"/>
            <a:ext cx="9727891" cy="632201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09214" y="4634214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7814664" y="950082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2756055" y="950082"/>
            <a:ext cx="4674731" cy="69898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2756055" y="560521"/>
            <a:ext cx="9727891" cy="1892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520" tIns="44520" rIns="44520" bIns="4452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06354" y="2568221"/>
            <a:ext cx="5969001" cy="6321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44520" tIns="44520" rIns="44520" bIns="4452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7450584" y="8279390"/>
            <a:ext cx="327702" cy="330343"/>
          </a:xfrm>
          <a:prstGeom prst="rect">
            <a:avLst/>
          </a:prstGeom>
          <a:ln w="12700">
            <a:miter lim="400000"/>
          </a:ln>
        </p:spPr>
        <p:txBody>
          <a:bodyPr wrap="none" lIns="44520" tIns="44520" rIns="44520" bIns="44520"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395111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39610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284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286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173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176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062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06611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3951111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0.png"/><Relationship Id="rId5" Type="http://schemas.openxmlformats.org/officeDocument/2006/relationships/hyperlink" Target="http://managerhost:7180/" TargetMode="Externa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file://localhost/Users/tusm/Desktop/H5&#20999;&#22270;/&#20113;&#25968;&#23398;&#38498;logo.png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jpeg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2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81559" y="-2186"/>
            <a:ext cx="7048631" cy="63543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image3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0328261" y="6320701"/>
            <a:ext cx="4946489" cy="2598617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>
            <a:spLocks/>
          </p:cNvSpPr>
          <p:nvPr/>
        </p:nvSpPr>
        <p:spPr>
          <a:xfrm>
            <a:off x="4379640" y="3081058"/>
            <a:ext cx="7488581" cy="120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r" defTabSz="914400">
              <a:defRPr sz="7200"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/>
              <a:t>ClouderaManager</a:t>
            </a: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6277685" y="4350977"/>
            <a:ext cx="5590537" cy="5486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noAutofit/>
          </a:bodyPr>
          <a:lstStyle>
            <a:lvl1pPr algn="r" defTabSz="914400">
              <a:defRPr sz="3600">
                <a:solidFill>
                  <a:srgbClr val="0053E4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smtClean="0"/>
              <a:t>——</a:t>
            </a:r>
            <a:r>
              <a:rPr lang="zh-CN" altLang="en-US" smtClean="0"/>
              <a:t>讲师：庞磊</a:t>
            </a:r>
            <a:endParaRPr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144" y="412552"/>
            <a:ext cx="5629428" cy="80420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99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99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99"/>
                            </p:stCondLst>
                            <p:childTnLst>
                              <p:par>
                                <p:cTn id="14" presetID="22" presetClass="entr" presetSubtype="1" fill="hold" grpId="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8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99"/>
                            </p:stCondLst>
                            <p:childTnLst>
                              <p:par>
                                <p:cTn id="18" presetID="22" presetClass="entr" presetSubtype="1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6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1" animBg="1" advAuto="0"/>
      <p:bldP spid="120" grpId="2" animBg="1" advAuto="0"/>
      <p:bldP spid="122" grpId="4" animBg="1" advAuto="0"/>
      <p:bldP spid="123" grpId="5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zh-CN" altLang="en-US"/>
              <a:t>系统环境准备</a:t>
            </a:r>
            <a:endParaRPr lang="zh-CN" altLang="en-US"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2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800"/>
              <a:t>5</a:t>
            </a:r>
            <a:r>
              <a:rPr lang="zh-CN" altLang="en-US" sz="2800"/>
              <a:t>、安装</a:t>
            </a:r>
            <a:r>
              <a:rPr lang="en-US" altLang="zh-CN" sz="2800"/>
              <a:t>JDK</a:t>
            </a:r>
            <a:r>
              <a:rPr lang="zh-CN" altLang="en-US" sz="2800"/>
              <a:t>配置环境变量</a:t>
            </a:r>
            <a:endParaRPr lang="en-US" altLang="zh-CN" sz="2800"/>
          </a:p>
          <a:p>
            <a:pPr lvl="1"/>
            <a:r>
              <a:rPr lang="en-US" altLang="zh-CN" sz="1800"/>
              <a:t>export JAVA_HOME=/usr/java/jdkXXX</a:t>
            </a:r>
          </a:p>
          <a:p>
            <a:pPr lvl="1"/>
            <a:r>
              <a:rPr lang="en-US" altLang="zh-CN" sz="1800"/>
              <a:t>export PATH=$JAVA_HOME/bin:$PATH</a:t>
            </a:r>
          </a:p>
          <a:p>
            <a:pPr lvl="1"/>
            <a:r>
              <a:rPr lang="en-US" altLang="zh-CN" sz="1800"/>
              <a:t>export CLASSPATH=.:$JAVA_HOME/lib/dt.jar:$JAVA_HOME/lib/tools.jar</a:t>
            </a:r>
          </a:p>
          <a:p>
            <a:pPr lvl="1"/>
            <a:endParaRPr lang="en-US" altLang="zh-CN"/>
          </a:p>
          <a:p>
            <a:r>
              <a:rPr lang="en-US" altLang="zh-CN" sz="2800"/>
              <a:t>6</a:t>
            </a:r>
            <a:r>
              <a:rPr lang="zh-CN" altLang="en-US" sz="2800"/>
              <a:t>、安装</a:t>
            </a:r>
            <a:r>
              <a:rPr lang="en-US" altLang="zh-CN" sz="2800"/>
              <a:t>NTP</a:t>
            </a:r>
          </a:p>
          <a:p>
            <a:pPr lvl="1"/>
            <a:r>
              <a:rPr lang="zh-CN" altLang="en-US" sz="1800"/>
              <a:t>设置开机启动 </a:t>
            </a:r>
            <a:r>
              <a:rPr lang="en-US" altLang="zh-CN" sz="1800"/>
              <a:t>chkconfig ntpd on</a:t>
            </a:r>
          </a:p>
          <a:p>
            <a:pPr lvl="1"/>
            <a:r>
              <a:rPr lang="zh-CN" altLang="en-US" sz="1800"/>
              <a:t>设置时间同步</a:t>
            </a:r>
            <a:endParaRPr lang="en-US" altLang="zh-CN" sz="1800"/>
          </a:p>
          <a:p>
            <a:pPr lvl="2"/>
            <a:r>
              <a:rPr lang="en-US" altLang="zh-CN" sz="1600"/>
              <a:t>ntpdate 202.120.2.101</a:t>
            </a:r>
          </a:p>
          <a:p>
            <a:pPr lvl="2"/>
            <a:endParaRPr lang="en-US" altLang="zh-CN" sz="2000"/>
          </a:p>
          <a:p>
            <a:r>
              <a:rPr lang="en-US" altLang="zh-CN" sz="2800"/>
              <a:t>7</a:t>
            </a:r>
            <a:r>
              <a:rPr lang="zh-CN" altLang="en-US" sz="2800"/>
              <a:t>、安装配置</a:t>
            </a:r>
            <a:r>
              <a:rPr lang="en-US" altLang="zh-CN" sz="2800"/>
              <a:t>mysql</a:t>
            </a:r>
          </a:p>
          <a:p>
            <a:pPr lvl="1"/>
            <a:r>
              <a:rPr lang="en-US" altLang="zh-CN" sz="1800"/>
              <a:t>GRANT ALL PRIVILEGES ON *.* TO 'root'@'%' IDENTIFIED BY '123' WITH GRANT OPTION;</a:t>
            </a:r>
          </a:p>
          <a:p>
            <a:pPr lvl="1"/>
            <a:r>
              <a:rPr lang="en-US" altLang="zh-CN" sz="1800"/>
              <a:t>flush privileges</a:t>
            </a:r>
          </a:p>
          <a:p>
            <a:pPr lvl="1"/>
            <a:endParaRPr lang="en-US" altLang="zh-CN" sz="1800"/>
          </a:p>
          <a:p>
            <a:r>
              <a:rPr lang="en-US" altLang="zh-CN" sz="2800"/>
              <a:t>8</a:t>
            </a:r>
            <a:r>
              <a:rPr lang="zh-CN" altLang="en-US" sz="2800"/>
              <a:t>、下载第三方依赖包</a:t>
            </a:r>
            <a:endParaRPr lang="en-US" altLang="zh-CN" sz="2800"/>
          </a:p>
          <a:p>
            <a:pPr lvl="1"/>
            <a:r>
              <a:rPr lang="en-US" altLang="zh-CN" sz="1800"/>
              <a:t>chkconfig</a:t>
            </a:r>
            <a:r>
              <a:rPr lang="zh-CN" altLang="en-US" sz="1800"/>
              <a:t>、</a:t>
            </a:r>
            <a:r>
              <a:rPr lang="en-US" altLang="zh-CN" sz="1800"/>
              <a:t>python</a:t>
            </a:r>
            <a:r>
              <a:rPr lang="zh-CN" altLang="en-US" sz="1800"/>
              <a:t>、</a:t>
            </a:r>
            <a:r>
              <a:rPr lang="en-US" altLang="zh-CN" sz="1800"/>
              <a:t>bind-utils</a:t>
            </a:r>
            <a:r>
              <a:rPr lang="zh-CN" altLang="en-US" sz="1800"/>
              <a:t>、</a:t>
            </a:r>
            <a:r>
              <a:rPr lang="en-US" altLang="zh-CN" sz="1800"/>
              <a:t>psmisc</a:t>
            </a:r>
            <a:r>
              <a:rPr lang="zh-CN" altLang="en-US" sz="1800"/>
              <a:t>、</a:t>
            </a:r>
            <a:r>
              <a:rPr lang="en-US" altLang="zh-CN" sz="1800"/>
              <a:t>libxslt</a:t>
            </a:r>
            <a:r>
              <a:rPr lang="zh-CN" altLang="en-US" sz="1800"/>
              <a:t>、</a:t>
            </a:r>
            <a:r>
              <a:rPr lang="en-US" altLang="zh-CN" sz="1800"/>
              <a:t>zlib</a:t>
            </a:r>
            <a:r>
              <a:rPr lang="zh-CN" altLang="en-US" sz="1800"/>
              <a:t>、</a:t>
            </a:r>
            <a:r>
              <a:rPr lang="en-US" altLang="zh-CN" sz="1800"/>
              <a:t>sqlite</a:t>
            </a:r>
            <a:r>
              <a:rPr lang="zh-CN" altLang="en-US" sz="1800"/>
              <a:t>、</a:t>
            </a:r>
            <a:r>
              <a:rPr lang="en-US" altLang="zh-CN" sz="1800"/>
              <a:t>cyrus-sasl-plain</a:t>
            </a:r>
            <a:r>
              <a:rPr lang="zh-CN" altLang="en-US" sz="1800"/>
              <a:t>、</a:t>
            </a:r>
            <a:endParaRPr lang="en-US" altLang="zh-CN" sz="1800"/>
          </a:p>
          <a:p>
            <a:pPr lvl="1"/>
            <a:r>
              <a:rPr lang="en-US" altLang="zh-CN" sz="1800"/>
              <a:t>cyrus-sasl-gssapi</a:t>
            </a:r>
            <a:r>
              <a:rPr lang="zh-CN" altLang="en-US" sz="1800"/>
              <a:t>、</a:t>
            </a:r>
            <a:r>
              <a:rPr lang="en-US" altLang="zh-CN" sz="1800"/>
              <a:t>fuse</a:t>
            </a:r>
            <a:r>
              <a:rPr lang="zh-CN" altLang="en-US" sz="1800"/>
              <a:t>、</a:t>
            </a:r>
            <a:r>
              <a:rPr lang="en-US" altLang="zh-CN" sz="1800"/>
              <a:t>fuse-libs</a:t>
            </a:r>
            <a:r>
              <a:rPr lang="zh-CN" altLang="en-US" sz="1800"/>
              <a:t>、</a:t>
            </a:r>
            <a:r>
              <a:rPr lang="en-US" altLang="zh-CN" sz="1800"/>
              <a:t>redhat-lsb</a:t>
            </a:r>
          </a:p>
          <a:p>
            <a:pPr lvl="1"/>
            <a:endParaRPr lang="en-US" altLang="zh-CN" sz="1800"/>
          </a:p>
          <a:p>
            <a:pPr lvl="1"/>
            <a:endParaRPr lang="en-US" altLang="zh-CN" sz="1800" dirty="0"/>
          </a:p>
        </p:txBody>
      </p:sp>
    </p:spTree>
    <p:extLst>
      <p:ext uri="{BB962C8B-B14F-4D97-AF65-F5344CB8AC3E}">
        <p14:creationId xmlns:p14="http://schemas.microsoft.com/office/powerpoint/2010/main" val="6074257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</a:t>
            </a:r>
            <a:r>
              <a:rPr lang="zh-CN" altLang="en-US"/>
              <a:t>安装</a:t>
            </a:r>
            <a:endParaRPr lang="zh-CN" altLang="en-US"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3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2800" smtClean="0"/>
          </a:p>
          <a:p>
            <a:r>
              <a:rPr lang="en-US" altLang="zh-CN" sz="2800" smtClean="0"/>
              <a:t>1</a:t>
            </a:r>
            <a:r>
              <a:rPr lang="zh-CN" altLang="en-US" sz="2800"/>
              <a:t>、安装</a:t>
            </a:r>
            <a:r>
              <a:rPr lang="en-US" altLang="zh-CN" sz="2800"/>
              <a:t>Cloudera Manager Server</a:t>
            </a:r>
            <a:r>
              <a:rPr lang="zh-CN" altLang="en-US" sz="2800"/>
              <a:t>、</a:t>
            </a:r>
            <a:r>
              <a:rPr lang="en-US" altLang="zh-CN" sz="2800"/>
              <a:t>Agent</a:t>
            </a:r>
          </a:p>
          <a:p>
            <a:pPr lvl="1"/>
            <a:r>
              <a:rPr lang="en-US" altLang="zh-CN"/>
              <a:t>mkdir /opt/cloudera-manager</a:t>
            </a:r>
          </a:p>
          <a:p>
            <a:pPr lvl="1"/>
            <a:r>
              <a:rPr lang="en-US" altLang="zh-CN"/>
              <a:t>tar xvzf cloudera-manager*.tar.gz -C /opt/cloudera-manager</a:t>
            </a:r>
          </a:p>
          <a:p>
            <a:pPr lvl="1"/>
            <a:endParaRPr lang="en-US" altLang="zh-CN" sz="2400"/>
          </a:p>
          <a:p>
            <a:r>
              <a:rPr lang="en-US" altLang="zh-CN" sz="2800"/>
              <a:t>2</a:t>
            </a:r>
            <a:r>
              <a:rPr lang="zh-CN" altLang="en-US" sz="2800"/>
              <a:t>、创建用户</a:t>
            </a:r>
            <a:r>
              <a:rPr lang="en-US" altLang="zh-CN" sz="2800"/>
              <a:t>cloudera-scm</a:t>
            </a:r>
          </a:p>
          <a:p>
            <a:pPr lvl="1"/>
            <a:r>
              <a:rPr lang="en-US" altLang="zh-CN"/>
              <a:t>useradd --system --no-create-home --shell=/bin/false --comment "Cloudera SCM User" cloudera-scm</a:t>
            </a:r>
          </a:p>
          <a:p>
            <a:endParaRPr lang="en-US" altLang="zh-CN" sz="2800"/>
          </a:p>
          <a:p>
            <a:r>
              <a:rPr lang="en-US" altLang="zh-CN" sz="2800"/>
              <a:t>3</a:t>
            </a:r>
            <a:r>
              <a:rPr lang="zh-CN" altLang="en-US" sz="2800"/>
              <a:t>、配置</a:t>
            </a:r>
            <a:r>
              <a:rPr lang="en-US" altLang="zh-CN" sz="2800"/>
              <a:t>CM Agent</a:t>
            </a:r>
          </a:p>
          <a:p>
            <a:pPr lvl="1"/>
            <a:r>
              <a:rPr lang="zh-CN" altLang="zh-CN"/>
              <a:t>修改文件</a:t>
            </a:r>
            <a:r>
              <a:rPr lang="en-US" altLang="zh-CN"/>
              <a:t>/opt/cloudera-manager/cm-5.4.3/etc/cloudera-scm-agent/config.ini</a:t>
            </a:r>
            <a:r>
              <a:rPr lang="zh-CN" altLang="zh-CN"/>
              <a:t>中</a:t>
            </a:r>
            <a:r>
              <a:rPr lang="en-US" altLang="zh-CN"/>
              <a:t>server_host</a:t>
            </a:r>
            <a:endParaRPr lang="en-US" altLang="zh-CN" sz="2800"/>
          </a:p>
        </p:txBody>
      </p:sp>
    </p:spTree>
    <p:extLst>
      <p:ext uri="{BB962C8B-B14F-4D97-AF65-F5344CB8AC3E}">
        <p14:creationId xmlns:p14="http://schemas.microsoft.com/office/powerpoint/2010/main" val="260335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</a:t>
            </a:r>
            <a:r>
              <a:rPr lang="zh-CN" altLang="en-US"/>
              <a:t>安装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4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3200"/>
              <a:t>4</a:t>
            </a:r>
            <a:r>
              <a:rPr lang="zh-CN" altLang="en-US" sz="3200"/>
              <a:t>、配置</a:t>
            </a:r>
            <a:r>
              <a:rPr lang="en-US" altLang="zh-CN" sz="3200"/>
              <a:t>CM Server</a:t>
            </a:r>
            <a:r>
              <a:rPr lang="zh-CN" altLang="en-US" sz="3200"/>
              <a:t>数据库</a:t>
            </a:r>
            <a:endParaRPr lang="en-US" altLang="zh-CN" sz="3200"/>
          </a:p>
          <a:p>
            <a:pPr lvl="1"/>
            <a:r>
              <a:rPr lang="zh-CN" altLang="en-US"/>
              <a:t>拷贝</a:t>
            </a:r>
            <a:r>
              <a:rPr lang="en-US" altLang="zh-CN"/>
              <a:t>mysql jar</a:t>
            </a:r>
            <a:r>
              <a:rPr lang="zh-CN" altLang="en-US"/>
              <a:t>文件到目录</a:t>
            </a:r>
            <a:r>
              <a:rPr lang="en-US" altLang="zh-CN"/>
              <a:t> /usr/share/java/</a:t>
            </a:r>
          </a:p>
          <a:p>
            <a:pPr lvl="1"/>
            <a:r>
              <a:rPr lang="zh-CN" altLang="en-US">
                <a:solidFill>
                  <a:srgbClr val="FF0000"/>
                </a:solidFill>
              </a:rPr>
              <a:t>注意</a:t>
            </a:r>
            <a:r>
              <a:rPr lang="en-US" altLang="zh-CN">
                <a:solidFill>
                  <a:srgbClr val="FF0000"/>
                </a:solidFill>
              </a:rPr>
              <a:t>jar</a:t>
            </a:r>
            <a:r>
              <a:rPr lang="zh-CN" altLang="en-US">
                <a:solidFill>
                  <a:srgbClr val="FF0000"/>
                </a:solidFill>
              </a:rPr>
              <a:t>包名称要修改为</a:t>
            </a:r>
            <a:r>
              <a:rPr lang="en-US" altLang="zh-CN">
                <a:solidFill>
                  <a:srgbClr val="FF0000"/>
                </a:solidFill>
              </a:rPr>
              <a:t>mysql-connector-java.jar</a:t>
            </a:r>
          </a:p>
          <a:p>
            <a:pPr lvl="1"/>
            <a:endParaRPr lang="en-US" altLang="zh-CN"/>
          </a:p>
          <a:p>
            <a:pPr lvl="1"/>
            <a:r>
              <a:rPr lang="en-US" altLang="zh-CN"/>
              <a:t>grant all on *.* to 'temp'@'%' identified by 'temp' with grant option;</a:t>
            </a:r>
          </a:p>
          <a:p>
            <a:pPr lvl="1"/>
            <a:r>
              <a:rPr lang="en-US" altLang="zh-CN"/>
              <a:t>cd /opt/cloudera-manager/cm-5.4.3/share/cmf/schema/</a:t>
            </a:r>
          </a:p>
          <a:p>
            <a:pPr lvl="1"/>
            <a:r>
              <a:rPr lang="en-US" altLang="zh-CN"/>
              <a:t>./scm_prepare_database.sh mysql temp -h node1 -utemp -ptemp --scm-host node1 scm scm scm</a:t>
            </a:r>
          </a:p>
          <a:p>
            <a:pPr lvl="1"/>
            <a:r>
              <a:rPr lang="zh-CN" altLang="en-US" sz="1800"/>
              <a:t>格式：数据库类型、数据库、数据库服务器、用户名、密码、</a:t>
            </a:r>
            <a:r>
              <a:rPr lang="en-US" altLang="zh-CN" sz="1800"/>
              <a:t>cm server</a:t>
            </a:r>
            <a:r>
              <a:rPr lang="zh-CN" altLang="en-US" sz="1800"/>
              <a:t>服务器</a:t>
            </a:r>
            <a:endParaRPr lang="en-US" altLang="zh-CN" sz="1800"/>
          </a:p>
          <a:p>
            <a:pPr lvl="1"/>
            <a:endParaRPr lang="en-US" altLang="zh-CN"/>
          </a:p>
          <a:p>
            <a:r>
              <a:rPr lang="en-US" altLang="zh-CN" sz="3200"/>
              <a:t>5</a:t>
            </a:r>
            <a:r>
              <a:rPr lang="zh-CN" altLang="en-US" sz="3200"/>
              <a:t>、创建</a:t>
            </a:r>
            <a:r>
              <a:rPr lang="en-US" altLang="zh-CN" sz="3200"/>
              <a:t>Parcel</a:t>
            </a:r>
            <a:r>
              <a:rPr lang="zh-CN" altLang="en-US" sz="3200"/>
              <a:t>目录</a:t>
            </a:r>
            <a:endParaRPr lang="en-US" altLang="zh-CN" sz="3200"/>
          </a:p>
          <a:p>
            <a:pPr lvl="1"/>
            <a:r>
              <a:rPr lang="en-US" altLang="zh-CN" b="1"/>
              <a:t>Server</a:t>
            </a:r>
            <a:r>
              <a:rPr lang="zh-CN" altLang="zh-CN" b="1"/>
              <a:t>节点</a:t>
            </a:r>
            <a:endParaRPr lang="en-US" altLang="zh-CN" b="1"/>
          </a:p>
          <a:p>
            <a:pPr lvl="2"/>
            <a:r>
              <a:rPr lang="en-US" altLang="zh-CN"/>
              <a:t>mkdir -p /opt/cloudera/parcel-repo</a:t>
            </a:r>
          </a:p>
          <a:p>
            <a:pPr lvl="2"/>
            <a:r>
              <a:rPr lang="en-US" altLang="zh-CN"/>
              <a:t>chown cloudera-scm:cloudera-scm /opt/cloudera/parcel-repo</a:t>
            </a:r>
          </a:p>
          <a:p>
            <a:pPr lvl="1"/>
            <a:r>
              <a:rPr lang="en-US" altLang="zh-CN" b="1"/>
              <a:t>Agent</a:t>
            </a:r>
            <a:r>
              <a:rPr lang="zh-CN" altLang="zh-CN" b="1"/>
              <a:t>节点</a:t>
            </a:r>
            <a:endParaRPr lang="en-US" altLang="zh-CN" b="1"/>
          </a:p>
          <a:p>
            <a:pPr lvl="2"/>
            <a:r>
              <a:rPr lang="en-US" altLang="zh-CN"/>
              <a:t>mkdir -p /opt/cloudera/parcels</a:t>
            </a:r>
          </a:p>
          <a:p>
            <a:pPr lvl="2"/>
            <a:r>
              <a:rPr lang="en-US" altLang="zh-CN"/>
              <a:t>chown cloudera-scm:cloudera-scm /</a:t>
            </a:r>
            <a:r>
              <a:rPr lang="en-US" altLang="zh-CN" smtClean="0"/>
              <a:t>opt/cloudera/parcels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8506563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</a:t>
            </a:r>
            <a:r>
              <a:rPr lang="zh-CN" altLang="en-US"/>
              <a:t>安装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/>
              <a:t>5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3200"/>
              <a:t>6</a:t>
            </a:r>
            <a:r>
              <a:rPr lang="zh-CN" altLang="en-US" sz="3200"/>
              <a:t>、制作</a:t>
            </a:r>
            <a:r>
              <a:rPr lang="en-US" altLang="zh-CN" sz="3200"/>
              <a:t>CDH</a:t>
            </a:r>
            <a:r>
              <a:rPr lang="zh-CN" altLang="en-US" sz="3200"/>
              <a:t>本地源</a:t>
            </a:r>
            <a:endParaRPr lang="en-US" altLang="zh-CN" sz="3200"/>
          </a:p>
          <a:p>
            <a:pPr lvl="1"/>
            <a:r>
              <a:rPr lang="zh-CN" altLang="en-US" sz="1800"/>
              <a:t>下载好文件</a:t>
            </a:r>
            <a:r>
              <a:rPr lang="en-US" altLang="zh-CN" sz="1800"/>
              <a:t>CDH-5.4.0-1.cdh5.4.0.p0.27-el6.parcel</a:t>
            </a:r>
            <a:r>
              <a:rPr lang="zh-CN" altLang="en-US" sz="1800"/>
              <a:t>以及</a:t>
            </a:r>
            <a:r>
              <a:rPr lang="en-US" altLang="zh-CN" sz="1800"/>
              <a:t>manifest.json</a:t>
            </a:r>
            <a:r>
              <a:rPr lang="zh-CN" altLang="en-US" sz="1800"/>
              <a:t>，将这两个文件放到</a:t>
            </a:r>
            <a:r>
              <a:rPr lang="en-US" altLang="zh-CN" sz="1800"/>
              <a:t>server</a:t>
            </a:r>
            <a:r>
              <a:rPr lang="zh-CN" altLang="en-US" sz="1800"/>
              <a:t>节点的</a:t>
            </a:r>
            <a:r>
              <a:rPr lang="en-US" altLang="zh-CN" sz="1800"/>
              <a:t>/opt/cloudera/parcel-repo</a:t>
            </a:r>
            <a:r>
              <a:rPr lang="zh-CN" altLang="en-US" sz="1800"/>
              <a:t>下。</a:t>
            </a:r>
            <a:endParaRPr lang="en-US" altLang="zh-CN" sz="1800"/>
          </a:p>
          <a:p>
            <a:pPr lvl="1"/>
            <a:r>
              <a:rPr lang="zh-CN" altLang="en-US" sz="1800"/>
              <a:t>打开</a:t>
            </a:r>
            <a:r>
              <a:rPr lang="en-US" altLang="zh-CN" sz="1800"/>
              <a:t>manifest.json</a:t>
            </a:r>
            <a:r>
              <a:rPr lang="zh-CN" altLang="en-US" sz="1800"/>
              <a:t>文件，里面是</a:t>
            </a:r>
            <a:r>
              <a:rPr lang="en-US" altLang="zh-CN" sz="1800"/>
              <a:t>json</a:t>
            </a:r>
            <a:r>
              <a:rPr lang="zh-CN" altLang="en-US" sz="1800"/>
              <a:t>格式的配置，找到与下载版本相对应的</a:t>
            </a:r>
            <a:r>
              <a:rPr lang="en-US" altLang="zh-CN" sz="1800"/>
              <a:t>hash</a:t>
            </a:r>
            <a:r>
              <a:rPr lang="zh-CN" altLang="en-US" sz="1800"/>
              <a:t>码，新建文件，文件名与你的</a:t>
            </a:r>
            <a:r>
              <a:rPr lang="en-US" altLang="zh-CN" sz="1800"/>
              <a:t>parel</a:t>
            </a:r>
            <a:r>
              <a:rPr lang="zh-CN" altLang="en-US" sz="1800"/>
              <a:t>包名一致，并加上</a:t>
            </a:r>
            <a:r>
              <a:rPr lang="en-US" altLang="zh-CN" sz="1800"/>
              <a:t>.sha</a:t>
            </a:r>
            <a:r>
              <a:rPr lang="zh-CN" altLang="en-US" sz="1800"/>
              <a:t>后缀，将</a:t>
            </a:r>
            <a:r>
              <a:rPr lang="en-US" altLang="zh-CN" sz="1800"/>
              <a:t>hash</a:t>
            </a:r>
            <a:r>
              <a:rPr lang="zh-CN" altLang="en-US" sz="1800"/>
              <a:t>码复制到文件中保存。</a:t>
            </a:r>
            <a:endParaRPr lang="zh-CN" altLang="en-US" sz="2800"/>
          </a:p>
          <a:p>
            <a:pPr lvl="2"/>
            <a:endParaRPr lang="en-US" altLang="zh-CN"/>
          </a:p>
          <a:p>
            <a:endParaRPr lang="en-US" altLang="zh-CN" sz="3200"/>
          </a:p>
          <a:p>
            <a:r>
              <a:rPr lang="en-US" altLang="zh-CN" sz="3200"/>
              <a:t>7</a:t>
            </a:r>
            <a:r>
              <a:rPr lang="zh-CN" altLang="en-US" sz="3200"/>
              <a:t>、启动</a:t>
            </a:r>
            <a:r>
              <a:rPr lang="en-US" altLang="zh-CN" sz="3200"/>
              <a:t>CM Server</a:t>
            </a:r>
            <a:r>
              <a:rPr lang="zh-CN" altLang="en-US" sz="3200"/>
              <a:t>、</a:t>
            </a:r>
            <a:r>
              <a:rPr lang="en-US" altLang="zh-CN" sz="3200"/>
              <a:t>Agent</a:t>
            </a:r>
          </a:p>
          <a:p>
            <a:pPr lvl="1"/>
            <a:r>
              <a:rPr lang="en-US" altLang="zh-CN"/>
              <a:t>cd /opt/cloudera-manager/cm-5.4.3/etc/init.d/</a:t>
            </a:r>
          </a:p>
          <a:p>
            <a:pPr lvl="1"/>
            <a:r>
              <a:rPr lang="en-US" altLang="zh-CN"/>
              <a:t>./cloudera-scm-server start</a:t>
            </a:r>
          </a:p>
          <a:p>
            <a:pPr lvl="2"/>
            <a:r>
              <a:rPr lang="en-US" altLang="zh-CN">
                <a:solidFill>
                  <a:srgbClr val="FF0000"/>
                </a:solidFill>
              </a:rPr>
              <a:t>Sever</a:t>
            </a:r>
            <a:r>
              <a:rPr lang="zh-CN" altLang="en-US">
                <a:solidFill>
                  <a:srgbClr val="FF0000"/>
                </a:solidFill>
              </a:rPr>
              <a:t>首次启动会自动创建表以及数据，不要立即关闭或重启，否则需要删除所有表及数据重新安装</a:t>
            </a:r>
            <a:endParaRPr lang="en-US" altLang="zh-CN">
              <a:solidFill>
                <a:srgbClr val="FF0000"/>
              </a:solidFill>
            </a:endParaRPr>
          </a:p>
          <a:p>
            <a:pPr lvl="1"/>
            <a:r>
              <a:rPr lang="en-US" altLang="zh-CN"/>
              <a:t>./cloudera-scm-agent start</a:t>
            </a:r>
          </a:p>
        </p:txBody>
      </p:sp>
    </p:spTree>
    <p:extLst>
      <p:ext uri="{BB962C8B-B14F-4D97-AF65-F5344CB8AC3E}">
        <p14:creationId xmlns:p14="http://schemas.microsoft.com/office/powerpoint/2010/main" val="341824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</a:t>
            </a:r>
            <a:r>
              <a:rPr lang="zh-CN" altLang="en-US"/>
              <a:t>安装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6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914400" lvl="2" indent="0">
              <a:buNone/>
            </a:pPr>
            <a:endParaRPr lang="en-US" altLang="zh-CN" sz="1400"/>
          </a:p>
          <a:p>
            <a:pPr lvl="2"/>
            <a:endParaRPr lang="en-US" altLang="zh-CN" sz="1400"/>
          </a:p>
          <a:p>
            <a:pPr marL="342900" lvl="2" indent="-342900"/>
            <a:r>
              <a:rPr lang="zh-CN" altLang="zh-CN" sz="2400"/>
              <a:t>访问：</a:t>
            </a:r>
            <a:r>
              <a:rPr lang="en-US" altLang="zh-CN" sz="2400">
                <a:hlinkClick r:id="rId5"/>
              </a:rPr>
              <a:t>http://ManagerHost:7180</a:t>
            </a:r>
            <a:r>
              <a:rPr lang="zh-CN" altLang="zh-CN" sz="2400"/>
              <a:t>，</a:t>
            </a:r>
            <a:endParaRPr lang="en-US" altLang="zh-CN" sz="2400"/>
          </a:p>
          <a:p>
            <a:pPr marL="342900" lvl="2" indent="-342900"/>
            <a:r>
              <a:rPr lang="zh-CN" altLang="zh-CN" sz="2400"/>
              <a:t>用户名、密码：</a:t>
            </a:r>
            <a:r>
              <a:rPr lang="en-US" altLang="zh-CN" sz="2400"/>
              <a:t>admin</a:t>
            </a:r>
          </a:p>
          <a:p>
            <a:pPr marL="342900" lvl="2" indent="-342900"/>
            <a:r>
              <a:rPr lang="zh-CN" altLang="zh-CN" sz="2400"/>
              <a:t>若可以访问，则</a:t>
            </a:r>
            <a:r>
              <a:rPr lang="en-US" altLang="zh-CN" sz="2400"/>
              <a:t>CM</a:t>
            </a:r>
            <a:r>
              <a:rPr lang="zh-CN" altLang="zh-CN" sz="2400"/>
              <a:t>安装成功。</a:t>
            </a:r>
            <a:endParaRPr lang="en-US" altLang="zh-CN" sz="2400" dirty="0"/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10777" y="4445480"/>
            <a:ext cx="8867367" cy="432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44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image13.tif"/>
          <p:cNvPicPr>
            <a:picLocks noChangeAspect="1"/>
          </p:cNvPicPr>
          <p:nvPr/>
        </p:nvPicPr>
        <p:blipFill>
          <a:blip r:embed="rId2" cstate="print">
            <a:extLst/>
          </a:blip>
          <a:srcRect l="1645" t="26987" r="2955" b="34135"/>
          <a:stretch>
            <a:fillRect/>
          </a:stretch>
        </p:blipFill>
        <p:spPr>
          <a:xfrm>
            <a:off x="-73820" y="3218510"/>
            <a:ext cx="15387667" cy="4084010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Shape 250"/>
          <p:cNvSpPr/>
          <p:nvPr/>
        </p:nvSpPr>
        <p:spPr>
          <a:xfrm>
            <a:off x="-73753" y="4405171"/>
            <a:ext cx="15387506" cy="1682563"/>
          </a:xfrm>
          <a:prstGeom prst="rect">
            <a:avLst/>
          </a:prstGeom>
          <a:solidFill>
            <a:srgbClr val="000E42">
              <a:alpha val="80000"/>
            </a:srgbClr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2319414" y="4700828"/>
            <a:ext cx="2113234" cy="982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7200" spc="-72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END</a:t>
            </a:r>
          </a:p>
        </p:txBody>
      </p:sp>
      <p:sp>
        <p:nvSpPr>
          <p:cNvPr id="252" name="Shape 252"/>
          <p:cNvSpPr/>
          <p:nvPr/>
        </p:nvSpPr>
        <p:spPr>
          <a:xfrm>
            <a:off x="4900930" y="4841373"/>
            <a:ext cx="7070037" cy="701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48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THANKS FOR WATCHING!</a:t>
            </a:r>
          </a:p>
        </p:txBody>
      </p:sp>
      <p:sp>
        <p:nvSpPr>
          <p:cNvPr id="253" name="Shape 253"/>
          <p:cNvSpPr/>
          <p:nvPr/>
        </p:nvSpPr>
        <p:spPr>
          <a:xfrm>
            <a:off x="4525695" y="4810891"/>
            <a:ext cx="50802" cy="762003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468" y="1780704"/>
            <a:ext cx="6862860" cy="9804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2" animBg="1" advAuto="0"/>
      <p:bldP spid="252" grpId="3" animBg="1" advAuto="0"/>
      <p:bldP spid="253" grpId="1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mage5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 flipH="1">
            <a:off x="10985803" y="0"/>
            <a:ext cx="4259310" cy="8890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8" name="Group 128"/>
          <p:cNvGrpSpPr/>
          <p:nvPr/>
        </p:nvGrpSpPr>
        <p:grpSpPr>
          <a:xfrm>
            <a:off x="2566162" y="2130710"/>
            <a:ext cx="1054102" cy="1160101"/>
            <a:chOff x="0" y="0"/>
            <a:chExt cx="1054100" cy="1160100"/>
          </a:xfrm>
        </p:grpSpPr>
        <p:sp>
          <p:nvSpPr>
            <p:cNvPr id="126" name="Shape 126"/>
            <p:cNvSpPr/>
            <p:nvPr/>
          </p:nvSpPr>
          <p:spPr>
            <a:xfrm>
              <a:off x="263917" y="12700"/>
              <a:ext cx="50802" cy="1143001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27" name="image6.png"/>
            <p:cNvPicPr>
              <a:picLocks noChangeAspect="1"/>
            </p:cNvPicPr>
            <p:nvPr/>
          </p:nvPicPr>
          <p:blipFill>
            <a:blip r:embed="rId3" cstate="print">
              <a:extLst/>
            </a:blip>
            <a:stretch>
              <a:fillRect/>
            </a:stretch>
          </p:blipFill>
          <p:spPr>
            <a:xfrm>
              <a:off x="0" y="0"/>
              <a:ext cx="1054101" cy="1160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32" name="Group 132"/>
          <p:cNvGrpSpPr/>
          <p:nvPr/>
        </p:nvGrpSpPr>
        <p:grpSpPr>
          <a:xfrm>
            <a:off x="4426892" y="2143635"/>
            <a:ext cx="864195" cy="864193"/>
            <a:chOff x="0" y="0"/>
            <a:chExt cx="864194" cy="864192"/>
          </a:xfrm>
        </p:grpSpPr>
        <p:sp>
          <p:nvSpPr>
            <p:cNvPr id="129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73399" y="233130"/>
              <a:ext cx="517395" cy="397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dirty="0"/>
                <a:t>01</a:t>
              </a:r>
            </a:p>
          </p:txBody>
        </p:sp>
        <p:sp>
          <p:nvSpPr>
            <p:cNvPr id="131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5584178" y="2301411"/>
            <a:ext cx="5401625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smtClean="0"/>
              <a:t>ClouderaManager </a:t>
            </a:r>
            <a:r>
              <a:rPr lang="zh-CN" altLang="en-US" smtClean="0"/>
              <a:t>简介</a:t>
            </a:r>
            <a:endParaRPr dirty="0"/>
          </a:p>
        </p:txBody>
      </p:sp>
      <p:sp>
        <p:nvSpPr>
          <p:cNvPr id="134" name="Shape 134"/>
          <p:cNvSpPr/>
          <p:nvPr/>
        </p:nvSpPr>
        <p:spPr>
          <a:xfrm>
            <a:off x="5584178" y="3624869"/>
            <a:ext cx="5354131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/>
          <a:p>
            <a:pPr algn="l" defTabSz="914400"/>
            <a:r>
              <a:rPr lang="en-US" smtClean="0"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</a:rPr>
              <a:t>ClouderaManager </a:t>
            </a:r>
            <a:r>
              <a:rPr lang="zh-CN" altLang="en-US" smtClean="0"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</a:rPr>
              <a:t>部署</a:t>
            </a:r>
            <a:endParaRPr dirty="0">
              <a:solidFill>
                <a:srgbClr val="403F40"/>
              </a:solidFill>
              <a:latin typeface="Adobe 黑体 Std R"/>
              <a:ea typeface="Adobe 黑体 Std R"/>
              <a:cs typeface="Adobe 黑体 Std R"/>
            </a:endParaRPr>
          </a:p>
        </p:txBody>
      </p:sp>
      <p:grpSp>
        <p:nvGrpSpPr>
          <p:cNvPr id="140" name="Group 140"/>
          <p:cNvGrpSpPr/>
          <p:nvPr/>
        </p:nvGrpSpPr>
        <p:grpSpPr>
          <a:xfrm>
            <a:off x="4426892" y="3458626"/>
            <a:ext cx="864195" cy="864193"/>
            <a:chOff x="0" y="0"/>
            <a:chExt cx="864194" cy="864192"/>
          </a:xfrm>
        </p:grpSpPr>
        <p:sp>
          <p:nvSpPr>
            <p:cNvPr id="137" name="Shape 137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>
              <a:off x="173399" y="233130"/>
              <a:ext cx="517395" cy="397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t>02</a:t>
              </a:r>
            </a:p>
          </p:txBody>
        </p:sp>
        <p:sp>
          <p:nvSpPr>
            <p:cNvPr id="139" name="Shape 139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pic>
        <p:nvPicPr>
          <p:cNvPr id="149" name="image7.png"/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3" presetClass="entr" presetSubtype="16" fill="hold" grpId="5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6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1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00"/>
                            </p:stCondLst>
                            <p:childTnLst>
                              <p:par>
                                <p:cTn id="30" presetID="22" presetClass="entr" presetSubtype="8" fill="hold" grpId="6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1" fill="hold"/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1000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animBg="1" advAuto="0"/>
      <p:bldP spid="128" grpId="2" animBg="1" advAuto="0"/>
      <p:bldP spid="132" grpId="3" animBg="1" advAuto="0"/>
      <p:bldP spid="133" grpId="4" animBg="1" advAuto="0"/>
      <p:bldP spid="134" grpId="6" animBg="1" advAuto="0"/>
      <p:bldP spid="140" grpId="5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494350"/>
            <a:ext cx="10562444" cy="982131"/>
            <a:chOff x="0" y="0"/>
            <a:chExt cx="10562442" cy="982130"/>
          </a:xfrm>
        </p:grpSpPr>
        <p:sp>
          <p:nvSpPr>
            <p:cNvPr id="155" name="Shape 155"/>
            <p:cNvSpPr/>
            <p:nvPr/>
          </p:nvSpPr>
          <p:spPr>
            <a:xfrm>
              <a:off x="0" y="0"/>
              <a:ext cx="1470434" cy="9821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smtClean="0"/>
                <a:t>ClouderaManager </a:t>
              </a:r>
              <a:r>
                <a:rPr lang="zh-CN" altLang="en-US" smtClean="0"/>
                <a:t>简介</a:t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3" animBg="1" advAuto="0"/>
      <p:bldP spid="159" grpId="2" animBg="1" advAuto="0"/>
      <p:bldP spid="160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 </a:t>
            </a:r>
            <a:r>
              <a:rPr lang="zh-CN" altLang="en-US"/>
              <a:t>简介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>
              <a:lnSpc>
                <a:spcPts val="3840"/>
              </a:lnSpc>
            </a:pPr>
            <a:endParaRPr lang="en-US" altLang="zh-CN" sz="3200"/>
          </a:p>
          <a:p>
            <a:pPr>
              <a:lnSpc>
                <a:spcPts val="3840"/>
              </a:lnSpc>
            </a:pPr>
            <a:r>
              <a:rPr lang="en-US" altLang="zh-CN" sz="3200"/>
              <a:t>Cloudera Manager</a:t>
            </a:r>
            <a:r>
              <a:rPr lang="zh-CN" altLang="en-US" sz="3200"/>
              <a:t>是一个管理</a:t>
            </a:r>
            <a:r>
              <a:rPr lang="en-US" altLang="zh-CN" sz="3200"/>
              <a:t>CDH</a:t>
            </a:r>
            <a:r>
              <a:rPr lang="zh-CN" altLang="en-US" sz="3200"/>
              <a:t>的端到端的应用。</a:t>
            </a:r>
            <a:endParaRPr lang="en-US" altLang="zh-CN" sz="3200"/>
          </a:p>
          <a:p>
            <a:pPr>
              <a:lnSpc>
                <a:spcPts val="3840"/>
              </a:lnSpc>
            </a:pPr>
            <a:endParaRPr lang="en-US" altLang="zh-CN" sz="3200"/>
          </a:p>
          <a:p>
            <a:pPr>
              <a:lnSpc>
                <a:spcPts val="3840"/>
              </a:lnSpc>
            </a:pPr>
            <a:r>
              <a:rPr lang="zh-CN" altLang="en-US" sz="3200"/>
              <a:t>作用：</a:t>
            </a:r>
            <a:endParaRPr lang="en-US" altLang="zh-CN" sz="3200"/>
          </a:p>
          <a:p>
            <a:pPr lvl="1">
              <a:lnSpc>
                <a:spcPts val="3840"/>
              </a:lnSpc>
            </a:pPr>
            <a:r>
              <a:rPr lang="zh-CN" altLang="en-US" sz="2800"/>
              <a:t>管理</a:t>
            </a:r>
            <a:endParaRPr lang="en-US" altLang="zh-CN" sz="2800"/>
          </a:p>
          <a:p>
            <a:pPr lvl="1">
              <a:lnSpc>
                <a:spcPts val="3840"/>
              </a:lnSpc>
            </a:pPr>
            <a:r>
              <a:rPr lang="zh-CN" altLang="en-US" sz="2800"/>
              <a:t>监控</a:t>
            </a:r>
            <a:endParaRPr lang="en-US" altLang="zh-CN" sz="2800"/>
          </a:p>
          <a:p>
            <a:pPr lvl="1">
              <a:lnSpc>
                <a:spcPts val="3840"/>
              </a:lnSpc>
            </a:pPr>
            <a:r>
              <a:rPr lang="zh-CN" altLang="en-US" sz="2800"/>
              <a:t>诊断</a:t>
            </a:r>
            <a:endParaRPr lang="en-US" altLang="zh-CN" sz="2800"/>
          </a:p>
          <a:p>
            <a:pPr lvl="1">
              <a:lnSpc>
                <a:spcPts val="3840"/>
              </a:lnSpc>
            </a:pPr>
            <a:r>
              <a:rPr lang="zh-CN" altLang="en-US" sz="2800"/>
              <a:t>集成</a:t>
            </a:r>
          </a:p>
          <a:p>
            <a:pPr>
              <a:lnSpc>
                <a:spcPts val="3840"/>
              </a:lnSpc>
            </a:pPr>
            <a:endParaRPr lang="en-US" altLang="zh-CN" sz="3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 </a:t>
            </a:r>
            <a:r>
              <a:rPr lang="zh-CN" altLang="en-US"/>
              <a:t>简介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2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defTabSz="914400"/>
            <a:endParaRPr lang="en-US" altLang="zh-CN" smtClean="0">
              <a:solidFill>
                <a:srgbClr val="000000"/>
              </a:solidFill>
            </a:endParaRPr>
          </a:p>
          <a:p>
            <a:pPr defTabSz="914400"/>
            <a:endParaRPr lang="en-US" altLang="zh-CN">
              <a:solidFill>
                <a:srgbClr val="000000"/>
              </a:solidFill>
            </a:endParaRPr>
          </a:p>
          <a:p>
            <a:pPr defTabSz="914400"/>
            <a:endParaRPr lang="en-US" altLang="zh-CN" smtClean="0">
              <a:solidFill>
                <a:srgbClr val="000000"/>
              </a:solidFill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55308" y="2428776"/>
            <a:ext cx="10778305" cy="622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2546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 </a:t>
            </a:r>
            <a:r>
              <a:rPr lang="zh-CN" altLang="en-US"/>
              <a:t>简介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3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 defTabSz="914400">
              <a:buNone/>
            </a:pPr>
            <a:endParaRPr lang="en-US" altLang="zh-CN" sz="2800">
              <a:solidFill>
                <a:srgbClr val="000000"/>
              </a:solidFill>
            </a:endParaRPr>
          </a:p>
          <a:p>
            <a:pPr marL="0" indent="0" defTabSz="914400">
              <a:buNone/>
            </a:pPr>
            <a:r>
              <a:rPr lang="zh-CN" altLang="en-US" sz="2800" smtClean="0">
                <a:solidFill>
                  <a:srgbClr val="000000"/>
                </a:solidFill>
              </a:rPr>
              <a:t>架构</a:t>
            </a:r>
            <a:endParaRPr lang="en-US" altLang="zh-CN" sz="2800" smtClean="0">
              <a:solidFill>
                <a:srgbClr val="000000"/>
              </a:solidFill>
            </a:endParaRPr>
          </a:p>
        </p:txBody>
      </p:sp>
      <p:pic>
        <p:nvPicPr>
          <p:cNvPr id="9" name="Picture 2" descr="http://www.cloudera.com/documentation/enterprise/latest/images/cm_arch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40275" y="2543557"/>
            <a:ext cx="7008371" cy="612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72139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 </a:t>
            </a:r>
            <a:r>
              <a:rPr lang="zh-CN" altLang="en-US"/>
              <a:t>简介</a:t>
            </a:r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4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800"/>
              <a:t>Server</a:t>
            </a:r>
          </a:p>
          <a:p>
            <a:pPr lvl="1"/>
            <a:r>
              <a:rPr lang="zh-CN" altLang="en-US" sz="1800"/>
              <a:t>管理控制台服务器和应用程序逻辑</a:t>
            </a:r>
            <a:endParaRPr lang="en-US" altLang="zh-CN" sz="1800"/>
          </a:p>
          <a:p>
            <a:pPr lvl="1"/>
            <a:r>
              <a:rPr lang="zh-CN" altLang="en-US" sz="1800"/>
              <a:t>负责软件安装、配置</a:t>
            </a:r>
            <a:endParaRPr lang="en-US" altLang="zh-CN" sz="1800"/>
          </a:p>
          <a:p>
            <a:pPr lvl="1"/>
            <a:r>
              <a:rPr lang="zh-CN" altLang="en-US" sz="1800"/>
              <a:t>启动和停止服务</a:t>
            </a:r>
            <a:endParaRPr lang="en-US" altLang="zh-CN" sz="1800"/>
          </a:p>
          <a:p>
            <a:pPr lvl="1"/>
            <a:r>
              <a:rPr lang="zh-CN" altLang="en-US" sz="1800"/>
              <a:t>管理服务运行的群集</a:t>
            </a:r>
            <a:endParaRPr lang="en-US" altLang="zh-CN" sz="1800"/>
          </a:p>
          <a:p>
            <a:r>
              <a:rPr lang="en-US" altLang="zh-CN" sz="2800"/>
              <a:t>Agent</a:t>
            </a:r>
          </a:p>
          <a:p>
            <a:pPr lvl="1"/>
            <a:r>
              <a:rPr lang="zh-CN" altLang="en-US" sz="1800"/>
              <a:t>安装在每台主机上</a:t>
            </a:r>
            <a:endParaRPr lang="en-US" altLang="zh-CN" sz="1800"/>
          </a:p>
          <a:p>
            <a:pPr lvl="1"/>
            <a:r>
              <a:rPr lang="zh-CN" altLang="en-US" sz="1800"/>
              <a:t>负责启动和停止进程，配置，监控主机</a:t>
            </a:r>
            <a:endParaRPr lang="en-US" altLang="zh-CN" sz="1800"/>
          </a:p>
          <a:p>
            <a:pPr marL="342900" lvl="1" indent="-342900">
              <a:buChar char="•"/>
            </a:pPr>
            <a:r>
              <a:rPr lang="en-US" altLang="zh-CN" sz="2800"/>
              <a:t>Management Service</a:t>
            </a:r>
          </a:p>
          <a:p>
            <a:pPr lvl="1"/>
            <a:r>
              <a:rPr lang="zh-CN" altLang="en-US" sz="1800"/>
              <a:t>由一组角色组成的服务，执行各种监视、报警和报告功能</a:t>
            </a:r>
            <a:endParaRPr lang="en-US" altLang="zh-CN" sz="1800"/>
          </a:p>
          <a:p>
            <a:pPr marL="342900" lvl="1" indent="-342900">
              <a:buChar char="•"/>
            </a:pPr>
            <a:r>
              <a:rPr lang="en-US" altLang="zh-CN" sz="2800"/>
              <a:t>Database</a:t>
            </a:r>
          </a:p>
          <a:p>
            <a:pPr marL="342900" lvl="1" indent="-342900">
              <a:buChar char="•"/>
            </a:pPr>
            <a:r>
              <a:rPr lang="en-US" altLang="zh-CN" sz="2800"/>
              <a:t>Cloudera Repository</a:t>
            </a:r>
          </a:p>
          <a:p>
            <a:pPr marL="342900" lvl="1" indent="-342900">
              <a:buChar char="•"/>
            </a:pPr>
            <a:r>
              <a:rPr lang="en-US" altLang="zh-CN" sz="2800"/>
              <a:t>Clients</a:t>
            </a:r>
          </a:p>
          <a:p>
            <a:pPr marL="742950" lvl="2" indent="-342900"/>
            <a:r>
              <a:rPr lang="en-US" altLang="zh-CN" sz="2000"/>
              <a:t>Admin Console</a:t>
            </a:r>
          </a:p>
          <a:p>
            <a:pPr marL="742950" lvl="2" indent="-342900"/>
            <a:r>
              <a:rPr lang="en-US" altLang="zh-CN" sz="2000"/>
              <a:t>API </a:t>
            </a:r>
          </a:p>
        </p:txBody>
      </p:sp>
    </p:spTree>
    <p:extLst>
      <p:ext uri="{BB962C8B-B14F-4D97-AF65-F5344CB8AC3E}">
        <p14:creationId xmlns:p14="http://schemas.microsoft.com/office/powerpoint/2010/main" val="40901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494350"/>
            <a:ext cx="10562444" cy="982131"/>
            <a:chOff x="0" y="0"/>
            <a:chExt cx="10562442" cy="982130"/>
          </a:xfrm>
        </p:grpSpPr>
        <p:sp>
          <p:nvSpPr>
            <p:cNvPr id="155" name="Shape 155"/>
            <p:cNvSpPr/>
            <p:nvPr/>
          </p:nvSpPr>
          <p:spPr>
            <a:xfrm>
              <a:off x="0" y="0"/>
              <a:ext cx="1470434" cy="9821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xmlns="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smtClean="0"/>
                <a:t>ClouderaManager </a:t>
              </a:r>
              <a:r>
                <a:rPr lang="zh-CN" altLang="en-US" smtClean="0"/>
                <a:t>部署</a:t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4976792" y="3873496"/>
            <a:ext cx="8547864" cy="38838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/>
          <a:p>
            <a:pPr algn="l" defTabSz="914400">
              <a:lnSpc>
                <a:spcPct val="150000"/>
              </a:lnSpc>
              <a:buSzPct val="100000"/>
              <a:buFont typeface="Wingdings" pitchFamily="2" charset="2"/>
              <a:buChar char="u"/>
              <a:defRPr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pPr>
            <a:r>
              <a:rPr lang="zh-CN" altLang="en-US" smtClean="0"/>
              <a:t>系统环境准备</a:t>
            </a:r>
            <a:endParaRPr dirty="0"/>
          </a:p>
          <a:p>
            <a:pPr algn="l" defTabSz="914400">
              <a:lnSpc>
                <a:spcPct val="150000"/>
              </a:lnSpc>
              <a:buSzPct val="100000"/>
              <a:buFont typeface="Wingdings" pitchFamily="2" charset="2"/>
              <a:buChar char="u"/>
              <a:defRPr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pPr>
            <a:r>
              <a:rPr lang="en-US" altLang="zh-CN" smtClean="0"/>
              <a:t>ClouderaManager</a:t>
            </a:r>
            <a:r>
              <a:rPr lang="zh-CN" altLang="en-US" smtClean="0"/>
              <a:t>安装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4015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0" animBg="1" advAuto="0"/>
      <p:bldP spid="159" grpId="0" animBg="1" advAuto="0"/>
      <p:bldP spid="160" grpId="0" animBg="1" advAuto="0"/>
      <p:bldP spid="161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zh-CN" altLang="en-US" smtClean="0"/>
              <a:t>系统环境准备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="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 sz="2800"/>
              <a:t>1</a:t>
            </a:r>
            <a:r>
              <a:rPr lang="zh-CN" altLang="en-US" sz="2800"/>
              <a:t>、网络配置</a:t>
            </a:r>
            <a:endParaRPr lang="en-US" altLang="zh-CN" sz="2800"/>
          </a:p>
          <a:p>
            <a:pPr lvl="1"/>
            <a:r>
              <a:rPr lang="en-US" altLang="zh-CN" sz="1800"/>
              <a:t>vi /etc/sysconfig/network</a:t>
            </a:r>
          </a:p>
          <a:p>
            <a:pPr lvl="1"/>
            <a:r>
              <a:rPr lang="en-US" altLang="zh-CN" sz="1800"/>
              <a:t>vi /etc/hosts</a:t>
            </a:r>
          </a:p>
          <a:p>
            <a:endParaRPr lang="zh-CN" altLang="en-US" sz="2800"/>
          </a:p>
          <a:p>
            <a:r>
              <a:rPr lang="en-US" altLang="zh-CN" sz="2800"/>
              <a:t>2</a:t>
            </a:r>
            <a:r>
              <a:rPr lang="zh-CN" altLang="en-US" sz="2800"/>
              <a:t>、</a:t>
            </a:r>
            <a:r>
              <a:rPr lang="en-US" altLang="zh-CN" sz="2800"/>
              <a:t>SSH</a:t>
            </a:r>
            <a:r>
              <a:rPr lang="zh-CN" altLang="en-US" sz="2800"/>
              <a:t>免密钥登录</a:t>
            </a:r>
            <a:endParaRPr lang="en-US" altLang="zh-CN" sz="2800"/>
          </a:p>
          <a:p>
            <a:pPr lvl="1"/>
            <a:r>
              <a:rPr lang="en-US" altLang="zh-CN" sz="1800"/>
              <a:t>ssh-keygen -t rsa -P '' -f ~/.ssh/id_rsa</a:t>
            </a:r>
            <a:endParaRPr lang="zh-CN" altLang="zh-CN" sz="1800"/>
          </a:p>
          <a:p>
            <a:pPr lvl="1"/>
            <a:r>
              <a:rPr lang="en-US" altLang="zh-CN" sz="1800"/>
              <a:t>ssh-copy-id</a:t>
            </a:r>
          </a:p>
          <a:p>
            <a:endParaRPr lang="en-US" altLang="zh-CN" sz="2800"/>
          </a:p>
          <a:p>
            <a:r>
              <a:rPr lang="en-US" altLang="zh-CN" sz="2800"/>
              <a:t>3</a:t>
            </a:r>
            <a:r>
              <a:rPr lang="zh-CN" altLang="en-US" sz="2800"/>
              <a:t>、防火墙关闭</a:t>
            </a:r>
            <a:endParaRPr lang="en-US" altLang="zh-CN" sz="2800"/>
          </a:p>
          <a:p>
            <a:pPr lvl="1"/>
            <a:r>
              <a:rPr lang="en-US" altLang="zh-CN" sz="1800"/>
              <a:t>service iptables stop</a:t>
            </a:r>
            <a:endParaRPr lang="zh-CN" altLang="zh-CN" sz="1800"/>
          </a:p>
          <a:p>
            <a:pPr lvl="1"/>
            <a:r>
              <a:rPr lang="en-US" altLang="zh-CN" sz="1800"/>
              <a:t>chkconfig iptables off</a:t>
            </a:r>
          </a:p>
          <a:p>
            <a:endParaRPr lang="en-US" altLang="zh-CN" sz="2800"/>
          </a:p>
          <a:p>
            <a:r>
              <a:rPr lang="en-US" altLang="zh-CN" sz="2800"/>
              <a:t>4</a:t>
            </a:r>
            <a:r>
              <a:rPr lang="zh-CN" altLang="en-US" sz="2800"/>
              <a:t>、</a:t>
            </a:r>
            <a:r>
              <a:rPr lang="en-US" altLang="zh-CN" sz="2800"/>
              <a:t>SELINUX</a:t>
            </a:r>
            <a:r>
              <a:rPr lang="zh-CN" altLang="en-US" sz="2800"/>
              <a:t>关闭</a:t>
            </a:r>
            <a:endParaRPr lang="en-US" altLang="zh-CN" sz="2800"/>
          </a:p>
          <a:p>
            <a:pPr lvl="1"/>
            <a:r>
              <a:rPr lang="en-US" altLang="zh-CN" sz="1800"/>
              <a:t>setenforce 0</a:t>
            </a:r>
            <a:endParaRPr lang="zh-CN" altLang="zh-CN" sz="1800"/>
          </a:p>
          <a:p>
            <a:pPr lvl="1"/>
            <a:r>
              <a:rPr lang="en-US" altLang="zh-CN" sz="1800"/>
              <a:t>vi /etc/selinux/config (SELINUX=disabled)</a:t>
            </a:r>
            <a:endParaRPr lang="en-US" altLang="zh-CN" sz="2400" dirty="0"/>
          </a:p>
        </p:txBody>
      </p:sp>
    </p:spTree>
    <p:extLst>
      <p:ext uri="{BB962C8B-B14F-4D97-AF65-F5344CB8AC3E}">
        <p14:creationId xmlns:p14="http://schemas.microsoft.com/office/powerpoint/2010/main" val="38110787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172</TotalTime>
  <Words>580</Words>
  <Application>Microsoft Office PowerPoint</Application>
  <PresentationFormat>自定义</PresentationFormat>
  <Paragraphs>133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4" baseType="lpstr">
      <vt:lpstr>Adobe 黑体 Std R</vt:lpstr>
      <vt:lpstr>Helvetica Light</vt:lpstr>
      <vt:lpstr>Helvetica Neue</vt:lpstr>
      <vt:lpstr>冬青黑体简体中文 W6</vt:lpstr>
      <vt:lpstr>微软雅黑</vt:lpstr>
      <vt:lpstr>Arial</vt:lpstr>
      <vt:lpstr>Helvetica</vt:lpstr>
      <vt:lpstr>Wingdings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pirlo</cp:lastModifiedBy>
  <cp:revision>36</cp:revision>
  <dcterms:modified xsi:type="dcterms:W3CDTF">2017-09-04T03:17:44Z</dcterms:modified>
</cp:coreProperties>
</file>